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7"/>
  </p:notesMasterIdLst>
  <p:sldIdLst>
    <p:sldId id="256" r:id="rId2"/>
    <p:sldId id="261" r:id="rId3"/>
    <p:sldId id="283" r:id="rId4"/>
    <p:sldId id="284" r:id="rId5"/>
    <p:sldId id="285" r:id="rId6"/>
    <p:sldId id="286" r:id="rId7"/>
    <p:sldId id="324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4" r:id="rId23"/>
    <p:sldId id="303" r:id="rId24"/>
    <p:sldId id="280" r:id="rId25"/>
    <p:sldId id="281" r:id="rId26"/>
  </p:sldIdLst>
  <p:sldSz cx="9144000" cy="5143500" type="screen16x9"/>
  <p:notesSz cx="6858000" cy="9144000"/>
  <p:embeddedFontLs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Muli" panose="020B0604020202020204" charset="0"/>
      <p:regular r:id="rId32"/>
      <p:bold r:id="rId33"/>
      <p:italic r:id="rId34"/>
      <p:boldItalic r:id="rId35"/>
    </p:embeddedFont>
    <p:embeddedFont>
      <p:font typeface="Nixie On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B8C6C1-08A5-45D5-AB1F-4394B18F5ADE}">
  <a:tblStyle styleId="{8CB8C6C1-08A5-45D5-AB1F-4394B18F5A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768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7710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F0B8E0-A4EA-432C-9661-F900EF6D2D5B}" type="slidenum">
              <a:rPr lang="fr-BE" altLang="pt-BR" sz="800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pt-BR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defTabSz="1000125">
              <a:buNone/>
            </a:pPr>
            <a:endParaRPr lang="pt-BR" altLang="pt-BR" b="1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4317075-285D-480A-9167-7EB7A9C8F564}" type="slidenum">
              <a:rPr lang="fr-BE" altLang="pt-BR" sz="800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pt-BR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defTabSz="1000125">
              <a:buNone/>
            </a:pPr>
            <a:endParaRPr lang="pt-BR" altLang="pt-BR" b="1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5AF746B-7C23-4ACE-9023-FCFB877B93D9}" type="slidenum">
              <a:rPr lang="fr-BE" altLang="pt-BR" sz="8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pt-BR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09538" indent="-109538" defTabSz="1000125">
              <a:lnSpc>
                <a:spcPct val="90000"/>
              </a:lnSpc>
              <a:spcBef>
                <a:spcPct val="50000"/>
              </a:spcBef>
            </a:pPr>
            <a:r>
              <a:rPr lang="pt-BR" altLang="pt-BR" b="1" smtClean="0">
                <a:solidFill>
                  <a:srgbClr val="000000"/>
                </a:solidFill>
              </a:rPr>
              <a:t>Funções de um Roteador</a:t>
            </a:r>
          </a:p>
          <a:p>
            <a:pPr marL="109538" indent="-109538" defTabSz="1000125">
              <a:lnSpc>
                <a:spcPct val="90000"/>
              </a:lnSpc>
              <a:spcBef>
                <a:spcPct val="50000"/>
              </a:spcBef>
            </a:pPr>
            <a:r>
              <a:rPr lang="pt-BR" altLang="pt-BR" b="1" smtClean="0">
                <a:solidFill>
                  <a:srgbClr val="000000"/>
                </a:solidFill>
              </a:rPr>
              <a:t>4.1.1.4 Redes de interconexão de roteadores</a:t>
            </a:r>
            <a:endParaRPr lang="pt-BR" altLang="pt-BR" b="1" smtClean="0"/>
          </a:p>
          <a:p>
            <a:pPr marL="109538" indent="-109538" defTabSz="1000125">
              <a:lnSpc>
                <a:spcPct val="90000"/>
              </a:lnSpc>
              <a:spcBef>
                <a:spcPct val="50000"/>
              </a:spcBef>
            </a:pPr>
            <a:endParaRPr lang="pt-BR" altLang="pt-BR" b="1" smtClean="0"/>
          </a:p>
          <a:p>
            <a:pPr marL="109538" indent="-109538" defTabSz="1000125"/>
            <a:endParaRPr lang="pt-BR" altLang="pt-BR" b="1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642304C-DC0B-462E-92C5-DD41183E55EF}" type="slidenum">
              <a:rPr lang="fr-BE" altLang="pt-BR" sz="8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pt-BR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defTabSz="1000125">
              <a:buNone/>
            </a:pPr>
            <a:endParaRPr lang="pt-BR" altLang="pt-BR" b="1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58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858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642304C-DC0B-462E-92C5-DD41183E55EF}" type="slidenum">
              <a:rPr lang="fr-BE" altLang="pt-BR" sz="8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pt-BR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defTabSz="1000125">
              <a:buNone/>
            </a:pPr>
            <a:endParaRPr lang="pt-BR" altLang="pt-BR" b="1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C332F-CA19-4E7D-B4D7-647C1B84505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17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B12C9-389D-4547-A554-1E81A2A3AE5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15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  <p:sldLayoutId id="2147483659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pt-br/courses/packet-tracer%20-%20acesso%2026/05/201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136634" y="1807779"/>
            <a:ext cx="8870732" cy="1744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Fundamentos de Redes de Computadores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4000" dirty="0" smtClean="0"/>
              <a:t>Prof. Sandro T. Pinto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8641" y="448389"/>
            <a:ext cx="7984174" cy="1007270"/>
          </a:xfrm>
        </p:spPr>
        <p:txBody>
          <a:bodyPr/>
          <a:lstStyle/>
          <a:p>
            <a:pPr eaLnBrk="1" hangingPunct="1"/>
            <a:r>
              <a:rPr lang="en-GB" altLang="pt-BR" dirty="0" err="1" smtClean="0">
                <a:solidFill>
                  <a:schemeClr val="bg1"/>
                </a:solidFill>
              </a:rPr>
              <a:t>Propagação</a:t>
            </a:r>
            <a:r>
              <a:rPr lang="en-GB" altLang="pt-BR" dirty="0" smtClean="0">
                <a:solidFill>
                  <a:schemeClr val="bg1"/>
                </a:solidFill>
              </a:rPr>
              <a:t> de </a:t>
            </a:r>
            <a:r>
              <a:rPr lang="en-GB" altLang="pt-BR" dirty="0" err="1" smtClean="0">
                <a:solidFill>
                  <a:schemeClr val="bg1"/>
                </a:solidFill>
              </a:rPr>
              <a:t>pacotes</a:t>
            </a:r>
            <a:r>
              <a:rPr lang="en-GB" altLang="pt-BR" dirty="0" smtClean="0">
                <a:solidFill>
                  <a:schemeClr val="bg1"/>
                </a:solidFill>
              </a:rPr>
              <a:t> e </a:t>
            </a:r>
            <a:r>
              <a:rPr lang="en-GB" altLang="pt-BR" dirty="0" err="1" smtClean="0">
                <a:solidFill>
                  <a:schemeClr val="bg1"/>
                </a:solidFill>
              </a:rPr>
              <a:t>comutação</a:t>
            </a:r>
            <a:r>
              <a:rPr lang="en-GB" altLang="pt-BR" dirty="0" smtClean="0">
                <a:solidFill>
                  <a:schemeClr val="bg1"/>
                </a:solidFill>
              </a:rPr>
              <a:t> </a:t>
            </a:r>
            <a:r>
              <a:rPr lang="en-GB" altLang="pt-BR" dirty="0" err="1" smtClean="0">
                <a:solidFill>
                  <a:schemeClr val="bg1"/>
                </a:solidFill>
              </a:rPr>
              <a:t>em</a:t>
            </a:r>
            <a:r>
              <a:rPr lang="en-GB" altLang="pt-BR" dirty="0" smtClean="0">
                <a:solidFill>
                  <a:schemeClr val="bg1"/>
                </a:solidFill>
              </a:rPr>
              <a:t> um </a:t>
            </a:r>
            <a:r>
              <a:rPr lang="en-GB" altLang="pt-BR" dirty="0" err="1" smtClean="0">
                <a:solidFill>
                  <a:schemeClr val="bg1"/>
                </a:solidFill>
              </a:rPr>
              <a:t>roteador</a:t>
            </a:r>
            <a:r>
              <a:rPr lang="en-GB" altLang="pt-BR" dirty="0" smtClean="0">
                <a:solidFill>
                  <a:schemeClr val="bg1"/>
                </a:solidFill>
              </a:rPr>
              <a:t> </a:t>
            </a:r>
            <a:r>
              <a:rPr lang="en-GB" altLang="pt-BR" dirty="0" smtClean="0">
                <a:solidFill>
                  <a:schemeClr val="tx1"/>
                </a:solidFill>
              </a:rPr>
              <a:t/>
            </a:r>
            <a:br>
              <a:rPr lang="en-GB" altLang="pt-BR" dirty="0" smtClean="0">
                <a:solidFill>
                  <a:schemeClr val="tx1"/>
                </a:solidFill>
              </a:rPr>
            </a:br>
            <a:endParaRPr lang="pt-BR" altLang="pt-BR" sz="1400" dirty="0" smtClean="0">
              <a:solidFill>
                <a:srgbClr val="FF33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" y="1381125"/>
            <a:ext cx="741997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1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329929"/>
            <a:ext cx="8228012" cy="2362200"/>
          </a:xfrm>
        </p:spPr>
        <p:txBody>
          <a:bodyPr/>
          <a:lstStyle/>
          <a:p>
            <a:pPr eaLnBrk="1" hangingPunct="1">
              <a:lnSpc>
                <a:spcPct val="93000"/>
              </a:lnSpc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smtClean="0"/>
              <a:t>O </a:t>
            </a:r>
            <a:r>
              <a:rPr lang="en-GB" altLang="pt-BR" sz="2400" dirty="0" err="1" smtClean="0"/>
              <a:t>roteador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aprende</a:t>
            </a:r>
            <a:r>
              <a:rPr lang="en-GB" altLang="pt-BR" sz="2400" dirty="0" smtClean="0"/>
              <a:t> as rotas </a:t>
            </a:r>
            <a:r>
              <a:rPr lang="en-GB" altLang="pt-BR" sz="2400" dirty="0" err="1" smtClean="0"/>
              <a:t>disponíveis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através</a:t>
            </a:r>
            <a:r>
              <a:rPr lang="en-GB" altLang="pt-BR" sz="2400" dirty="0" smtClean="0"/>
              <a:t> de </a:t>
            </a:r>
            <a:r>
              <a:rPr lang="en-GB" altLang="pt-BR" sz="2400" dirty="0" err="1" smtClean="0"/>
              <a:t>roteamento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>
                <a:solidFill>
                  <a:srgbClr val="FF0000"/>
                </a:solidFill>
              </a:rPr>
              <a:t>estático</a:t>
            </a:r>
            <a:r>
              <a:rPr lang="en-GB" altLang="pt-BR" sz="2400" dirty="0" smtClean="0">
                <a:solidFill>
                  <a:srgbClr val="FF0000"/>
                </a:solidFill>
              </a:rPr>
              <a:t> </a:t>
            </a:r>
            <a:r>
              <a:rPr lang="en-GB" altLang="pt-BR" sz="2400" dirty="0" err="1" smtClean="0"/>
              <a:t>ou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>
                <a:solidFill>
                  <a:srgbClr val="FF0000"/>
                </a:solidFill>
              </a:rPr>
              <a:t>dinâmico</a:t>
            </a:r>
            <a:endParaRPr lang="en-GB" altLang="pt-BR" sz="2400" dirty="0" smtClean="0">
              <a:solidFill>
                <a:srgbClr val="FF0000"/>
              </a:solidFill>
            </a:endParaRPr>
          </a:p>
          <a:p>
            <a:pPr lvl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smtClean="0"/>
              <a:t>As rotas </a:t>
            </a:r>
            <a:r>
              <a:rPr lang="en-GB" altLang="pt-BR" sz="2400" dirty="0" err="1" smtClean="0"/>
              <a:t>estáticas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são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configuradas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manualmente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pelo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administrador</a:t>
            </a:r>
            <a:r>
              <a:rPr lang="en-GB" altLang="pt-BR" sz="2400" dirty="0" smtClean="0"/>
              <a:t> da </a:t>
            </a:r>
            <a:r>
              <a:rPr lang="en-GB" altLang="pt-BR" sz="2400" dirty="0" err="1" smtClean="0"/>
              <a:t>rede</a:t>
            </a:r>
            <a:r>
              <a:rPr lang="en-GB" altLang="pt-BR" sz="2400" dirty="0" smtClean="0"/>
              <a:t>;</a:t>
            </a:r>
          </a:p>
          <a:p>
            <a:pPr lvl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smtClean="0"/>
              <a:t>As rotas </a:t>
            </a:r>
            <a:r>
              <a:rPr lang="en-GB" altLang="pt-BR" sz="2400" dirty="0" err="1" smtClean="0"/>
              <a:t>dinâmicas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são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aprendidas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pelo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protocolo</a:t>
            </a:r>
            <a:r>
              <a:rPr lang="en-GB" altLang="pt-BR" sz="2400" dirty="0" smtClean="0"/>
              <a:t> de </a:t>
            </a:r>
            <a:r>
              <a:rPr lang="en-GB" altLang="pt-BR" sz="2400" dirty="0" err="1" smtClean="0"/>
              <a:t>roteamento</a:t>
            </a:r>
            <a:r>
              <a:rPr lang="en-GB" altLang="pt-BR" sz="2400" dirty="0" smtClean="0"/>
              <a:t> e </a:t>
            </a:r>
            <a:r>
              <a:rPr lang="en-GB" altLang="pt-BR" sz="2400" dirty="0" err="1" smtClean="0"/>
              <a:t>enviadas</a:t>
            </a:r>
            <a:r>
              <a:rPr lang="en-GB" altLang="pt-BR" sz="2400" dirty="0" smtClean="0"/>
              <a:t> entre </a:t>
            </a:r>
            <a:r>
              <a:rPr lang="en-GB" altLang="pt-BR" sz="2400" dirty="0" err="1" smtClean="0"/>
              <a:t>roteadores</a:t>
            </a:r>
            <a:r>
              <a:rPr lang="en-GB" altLang="pt-BR" sz="2400" dirty="0" smtClean="0"/>
              <a:t>;</a:t>
            </a:r>
          </a:p>
        </p:txBody>
      </p:sp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148590" y="101110"/>
            <a:ext cx="8903970" cy="645300"/>
          </a:xfrm>
        </p:spPr>
        <p:txBody>
          <a:bodyPr/>
          <a:lstStyle/>
          <a:p>
            <a:r>
              <a:rPr lang="pt-BR" dirty="0" smtClean="0"/>
              <a:t>Roteamento Estático e Dinâmico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03642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0826" y="1059657"/>
            <a:ext cx="8685213" cy="3612356"/>
          </a:xfrm>
        </p:spPr>
        <p:txBody>
          <a:bodyPr/>
          <a:lstStyle/>
          <a:p>
            <a:pPr eaLnBrk="1" hangingPunct="1">
              <a:lnSpc>
                <a:spcPct val="93000"/>
              </a:lnSpc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800" dirty="0" err="1" smtClean="0"/>
              <a:t>Protocolos</a:t>
            </a:r>
            <a:r>
              <a:rPr lang="en-GB" altLang="pt-BR" sz="2800" dirty="0" smtClean="0"/>
              <a:t> de </a:t>
            </a:r>
            <a:r>
              <a:rPr lang="en-GB" altLang="pt-BR" sz="2800" dirty="0" err="1" smtClean="0"/>
              <a:t>roteamento</a:t>
            </a:r>
            <a:r>
              <a:rPr lang="en-GB" altLang="pt-BR" sz="2800" dirty="0" smtClean="0"/>
              <a:t> </a:t>
            </a:r>
            <a:r>
              <a:rPr lang="en-GB" altLang="pt-BR" sz="2800" dirty="0" err="1" smtClean="0"/>
              <a:t>são</a:t>
            </a:r>
            <a:r>
              <a:rPr lang="en-GB" altLang="pt-BR" sz="2800" dirty="0" smtClean="0"/>
              <a:t> </a:t>
            </a:r>
            <a:r>
              <a:rPr lang="en-GB" altLang="pt-BR" sz="2800" dirty="0" err="1" smtClean="0"/>
              <a:t>usados</a:t>
            </a:r>
            <a:r>
              <a:rPr lang="en-GB" altLang="pt-BR" sz="2800" dirty="0" smtClean="0"/>
              <a:t> para trocar </a:t>
            </a:r>
            <a:r>
              <a:rPr lang="en-GB" altLang="pt-BR" sz="2800" dirty="0" err="1" smtClean="0"/>
              <a:t>informações</a:t>
            </a:r>
            <a:r>
              <a:rPr lang="en-GB" altLang="pt-BR" sz="2800" dirty="0" smtClean="0"/>
              <a:t> </a:t>
            </a:r>
            <a:r>
              <a:rPr lang="en-GB" altLang="pt-BR" sz="2800" dirty="0"/>
              <a:t>d</a:t>
            </a:r>
            <a:r>
              <a:rPr lang="en-GB" altLang="pt-BR" sz="2800" dirty="0" smtClean="0"/>
              <a:t>as </a:t>
            </a:r>
            <a:r>
              <a:rPr lang="en-GB" altLang="pt-BR" sz="2800" dirty="0" err="1" smtClean="0"/>
              <a:t>tabelas</a:t>
            </a:r>
            <a:r>
              <a:rPr lang="en-GB" altLang="pt-BR" sz="2800" dirty="0" smtClean="0"/>
              <a:t> de </a:t>
            </a:r>
            <a:r>
              <a:rPr lang="en-GB" altLang="pt-BR" sz="2800" dirty="0" err="1" smtClean="0"/>
              <a:t>roteamento</a:t>
            </a:r>
            <a:r>
              <a:rPr lang="en-GB" altLang="pt-BR" sz="2800" dirty="0" smtClean="0"/>
              <a:t> para </a:t>
            </a:r>
            <a:r>
              <a:rPr lang="en-GB" altLang="pt-BR" sz="2800" dirty="0" err="1" smtClean="0"/>
              <a:t>manter</a:t>
            </a:r>
            <a:r>
              <a:rPr lang="en-GB" altLang="pt-BR" sz="2800" dirty="0" smtClean="0"/>
              <a:t> o </a:t>
            </a:r>
            <a:r>
              <a:rPr lang="en-GB" altLang="pt-BR" sz="2800" dirty="0" err="1" smtClean="0"/>
              <a:t>envio</a:t>
            </a:r>
            <a:r>
              <a:rPr lang="en-GB" altLang="pt-BR" sz="2800" dirty="0" smtClean="0"/>
              <a:t> de </a:t>
            </a:r>
            <a:r>
              <a:rPr lang="en-GB" altLang="pt-BR" sz="2800" dirty="0" err="1" smtClean="0"/>
              <a:t>informações</a:t>
            </a:r>
            <a:r>
              <a:rPr lang="en-GB" altLang="pt-BR" sz="2800" dirty="0" smtClean="0"/>
              <a:t>;</a:t>
            </a:r>
          </a:p>
          <a:p>
            <a:pPr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800" dirty="0" smtClean="0"/>
              <a:t>De </a:t>
            </a:r>
            <a:r>
              <a:rPr lang="en-GB" altLang="pt-BR" sz="2800" dirty="0" err="1" smtClean="0"/>
              <a:t>acordo</a:t>
            </a:r>
            <a:r>
              <a:rPr lang="en-GB" altLang="pt-BR" sz="2800" dirty="0" smtClean="0"/>
              <a:t> com o </a:t>
            </a:r>
            <a:r>
              <a:rPr lang="en-GB" altLang="pt-BR" sz="2800" dirty="0" err="1" smtClean="0"/>
              <a:t>tipo</a:t>
            </a:r>
            <a:r>
              <a:rPr lang="en-GB" altLang="pt-BR" sz="2800" dirty="0" smtClean="0"/>
              <a:t> de </a:t>
            </a:r>
            <a:r>
              <a:rPr lang="en-GB" altLang="pt-BR" sz="2800" dirty="0" err="1" smtClean="0"/>
              <a:t>protocolo</a:t>
            </a:r>
            <a:r>
              <a:rPr lang="en-GB" altLang="pt-BR" sz="2800" dirty="0" smtClean="0"/>
              <a:t>, as </a:t>
            </a:r>
            <a:r>
              <a:rPr lang="en-GB" altLang="pt-BR" sz="2800" dirty="0" err="1" smtClean="0"/>
              <a:t>tabelas</a:t>
            </a:r>
            <a:r>
              <a:rPr lang="en-GB" altLang="pt-BR" sz="2800" dirty="0" smtClean="0"/>
              <a:t> </a:t>
            </a:r>
            <a:r>
              <a:rPr lang="en-GB" altLang="pt-BR" sz="2800" dirty="0" err="1" smtClean="0"/>
              <a:t>são</a:t>
            </a:r>
            <a:r>
              <a:rPr lang="en-GB" altLang="pt-BR" sz="2800" dirty="0" smtClean="0"/>
              <a:t> </a:t>
            </a:r>
            <a:r>
              <a:rPr lang="en-GB" altLang="pt-BR" sz="2800" dirty="0" err="1" smtClean="0"/>
              <a:t>atualizadas</a:t>
            </a:r>
            <a:r>
              <a:rPr lang="en-GB" altLang="pt-BR" sz="2800" dirty="0" smtClean="0"/>
              <a:t> de tempos </a:t>
            </a:r>
            <a:r>
              <a:rPr lang="en-GB" altLang="pt-BR" sz="2800" dirty="0" err="1" smtClean="0"/>
              <a:t>em</a:t>
            </a:r>
            <a:r>
              <a:rPr lang="en-GB" altLang="pt-BR" sz="2800" dirty="0" smtClean="0"/>
              <a:t> tempos, </a:t>
            </a:r>
            <a:r>
              <a:rPr lang="en-GB" altLang="pt-BR" sz="2800" dirty="0" err="1" smtClean="0"/>
              <a:t>ou</a:t>
            </a:r>
            <a:r>
              <a:rPr lang="en-GB" altLang="pt-BR" sz="2800" dirty="0" smtClean="0"/>
              <a:t> </a:t>
            </a:r>
            <a:r>
              <a:rPr lang="en-GB" altLang="pt-BR" sz="2800" dirty="0" err="1" smtClean="0"/>
              <a:t>quando</a:t>
            </a:r>
            <a:r>
              <a:rPr lang="en-GB" altLang="pt-BR" sz="2800" dirty="0" smtClean="0"/>
              <a:t> </a:t>
            </a:r>
            <a:r>
              <a:rPr lang="en-GB" altLang="pt-BR" sz="2800" dirty="0" err="1" smtClean="0"/>
              <a:t>algum</a:t>
            </a:r>
            <a:r>
              <a:rPr lang="en-GB" altLang="pt-BR" sz="2800" dirty="0" smtClean="0"/>
              <a:t> enlace </a:t>
            </a:r>
            <a:r>
              <a:rPr lang="en-GB" altLang="pt-BR" sz="2800" dirty="0" err="1" smtClean="0"/>
              <a:t>perder</a:t>
            </a:r>
            <a:r>
              <a:rPr lang="en-GB" altLang="pt-BR" sz="2800" dirty="0" smtClean="0"/>
              <a:t> a </a:t>
            </a:r>
            <a:r>
              <a:rPr lang="en-GB" altLang="pt-BR" sz="2800" dirty="0" err="1" smtClean="0"/>
              <a:t>conexão</a:t>
            </a:r>
            <a:r>
              <a:rPr lang="en-GB" altLang="pt-BR" sz="2800" dirty="0" smtClean="0"/>
              <a:t>;</a:t>
            </a:r>
            <a:endParaRPr lang="en-GB" altLang="pt-BR" dirty="0" smtClean="0"/>
          </a:p>
          <a:p>
            <a:pPr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800" dirty="0" err="1" smtClean="0"/>
              <a:t>Exemplos</a:t>
            </a:r>
            <a:r>
              <a:rPr lang="en-GB" altLang="pt-BR" sz="2800" dirty="0" smtClean="0"/>
              <a:t>: RIP, IGRP, OSPF, BGP e Cisco (EIGRP) </a:t>
            </a:r>
          </a:p>
        </p:txBody>
      </p:sp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148590" y="101110"/>
            <a:ext cx="8903970" cy="645300"/>
          </a:xfrm>
        </p:spPr>
        <p:txBody>
          <a:bodyPr/>
          <a:lstStyle/>
          <a:p>
            <a:pPr algn="ctr"/>
            <a:r>
              <a:rPr lang="pt-BR" dirty="0" smtClean="0"/>
              <a:t>Protocolos de Roteamento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2213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275160"/>
            <a:ext cx="8228012" cy="2740819"/>
          </a:xfrm>
        </p:spPr>
        <p:txBody>
          <a:bodyPr/>
          <a:lstStyle/>
          <a:p>
            <a:pPr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err="1" smtClean="0"/>
              <a:t>Métricas</a:t>
            </a:r>
            <a:r>
              <a:rPr lang="en-GB" altLang="pt-BR" sz="2400" dirty="0" smtClean="0"/>
              <a:t>:</a:t>
            </a:r>
          </a:p>
          <a:p>
            <a:pPr lvl="1"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err="1" smtClean="0"/>
              <a:t>carga</a:t>
            </a:r>
            <a:endParaRPr lang="en-GB" altLang="pt-BR" sz="2400" dirty="0" smtClean="0"/>
          </a:p>
          <a:p>
            <a:pPr lvl="1"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err="1" smtClean="0"/>
              <a:t>largura</a:t>
            </a:r>
            <a:r>
              <a:rPr lang="en-GB" altLang="pt-BR" sz="2400" dirty="0" smtClean="0"/>
              <a:t> de </a:t>
            </a:r>
            <a:r>
              <a:rPr lang="en-GB" altLang="pt-BR" sz="2400" dirty="0" err="1" smtClean="0"/>
              <a:t>banda</a:t>
            </a:r>
            <a:endParaRPr lang="en-GB" altLang="pt-BR" sz="2400" dirty="0" smtClean="0"/>
          </a:p>
          <a:p>
            <a:pPr lvl="1"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err="1" smtClean="0"/>
              <a:t>atraso</a:t>
            </a:r>
            <a:endParaRPr lang="en-GB" altLang="pt-BR" sz="2400" dirty="0" smtClean="0"/>
          </a:p>
          <a:p>
            <a:pPr lvl="1"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err="1" smtClean="0"/>
              <a:t>custo</a:t>
            </a:r>
            <a:endParaRPr lang="en-GB" altLang="pt-BR" sz="2400" dirty="0" smtClean="0"/>
          </a:p>
          <a:p>
            <a:pPr lvl="1"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err="1" smtClean="0"/>
              <a:t>Confiabilidade</a:t>
            </a:r>
            <a:endParaRPr lang="en-GB" altLang="pt-BR" sz="2400" dirty="0" smtClean="0"/>
          </a:p>
          <a:p>
            <a:pPr lvl="1"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err="1" smtClean="0"/>
              <a:t>saltos</a:t>
            </a:r>
            <a:endParaRPr lang="en-GB" altLang="pt-BR" sz="2400" dirty="0" smtClean="0"/>
          </a:p>
        </p:txBody>
      </p:sp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148590" y="101110"/>
            <a:ext cx="8903970" cy="645300"/>
          </a:xfrm>
        </p:spPr>
        <p:txBody>
          <a:bodyPr/>
          <a:lstStyle/>
          <a:p>
            <a:pPr algn="ctr"/>
            <a:r>
              <a:rPr lang="pt-BR" dirty="0" smtClean="0"/>
              <a:t>Roteamento Métricas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811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36632"/>
            <a:ext cx="8983662" cy="2376488"/>
          </a:xfrm>
        </p:spPr>
        <p:txBody>
          <a:bodyPr/>
          <a:lstStyle/>
          <a:p>
            <a:pPr eaLnBrk="1" hangingPunct="1">
              <a:lnSpc>
                <a:spcPct val="93000"/>
              </a:lnSpc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err="1" smtClean="0"/>
              <a:t>Os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roteadores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usam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protocolos</a:t>
            </a:r>
            <a:r>
              <a:rPr lang="en-GB" altLang="pt-BR" sz="2400" dirty="0" smtClean="0"/>
              <a:t> de </a:t>
            </a:r>
            <a:r>
              <a:rPr lang="en-GB" altLang="pt-BR" sz="2400" dirty="0" err="1" smtClean="0"/>
              <a:t>roteamento</a:t>
            </a:r>
            <a:r>
              <a:rPr lang="en-GB" altLang="pt-BR" sz="2400" dirty="0" smtClean="0"/>
              <a:t> para </a:t>
            </a:r>
            <a:r>
              <a:rPr lang="en-GB" altLang="pt-BR" sz="2400" dirty="0" err="1" smtClean="0"/>
              <a:t>construir</a:t>
            </a:r>
            <a:r>
              <a:rPr lang="en-GB" altLang="pt-BR" sz="2400" dirty="0" smtClean="0"/>
              <a:t> e </a:t>
            </a:r>
            <a:r>
              <a:rPr lang="en-GB" altLang="pt-BR" sz="2400" dirty="0" err="1" smtClean="0"/>
              <a:t>manter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tabelas</a:t>
            </a:r>
            <a:r>
              <a:rPr lang="en-GB" altLang="pt-BR" sz="2400" dirty="0" smtClean="0"/>
              <a:t> de </a:t>
            </a:r>
            <a:r>
              <a:rPr lang="en-GB" altLang="pt-BR" sz="2400" dirty="0" err="1" smtClean="0"/>
              <a:t>roteamento</a:t>
            </a:r>
            <a:r>
              <a:rPr lang="en-GB" altLang="pt-BR" sz="2400" dirty="0" smtClean="0"/>
              <a:t> que </a:t>
            </a:r>
            <a:r>
              <a:rPr lang="en-GB" altLang="pt-BR" sz="2400" dirty="0" err="1" smtClean="0"/>
              <a:t>contêm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informações</a:t>
            </a:r>
            <a:r>
              <a:rPr lang="en-GB" altLang="pt-BR" sz="2400" dirty="0" smtClean="0"/>
              <a:t> de rota</a:t>
            </a:r>
          </a:p>
          <a:p>
            <a:pPr eaLnBrk="1" hangingPunct="1">
              <a:lnSpc>
                <a:spcPct val="80000"/>
              </a:lnSpc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altLang="pt-BR" sz="2400" dirty="0" smtClean="0"/>
              <a:t>Os roteadores comunicam-se uns com os outros, através de seus protocolos de roteamento, mantendo assim, suas tabelas de roteamento através da transmissão de mensagens de atualização de roteamento</a:t>
            </a:r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148590" y="101110"/>
            <a:ext cx="8903970" cy="645300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Tabelas de Roteamento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035" y="3251690"/>
            <a:ext cx="6453963" cy="18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7002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951" y="232689"/>
            <a:ext cx="8915400" cy="645300"/>
          </a:xfrm>
        </p:spPr>
        <p:txBody>
          <a:bodyPr/>
          <a:lstStyle/>
          <a:p>
            <a:r>
              <a:rPr lang="pt-BR" dirty="0" smtClean="0"/>
              <a:t>Interfaces padrão do Roteador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233488"/>
            <a:ext cx="86201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6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080" y="135400"/>
            <a:ext cx="6928050" cy="645300"/>
          </a:xfrm>
        </p:spPr>
        <p:txBody>
          <a:bodyPr/>
          <a:lstStyle/>
          <a:p>
            <a:r>
              <a:rPr lang="pt-BR" dirty="0" smtClean="0"/>
              <a:t>Tipos de Interfaces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290638"/>
            <a:ext cx="8582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47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260158"/>
            <a:ext cx="78486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1240" y="249700"/>
            <a:ext cx="6854686" cy="645300"/>
          </a:xfrm>
        </p:spPr>
        <p:txBody>
          <a:bodyPr/>
          <a:lstStyle/>
          <a:p>
            <a:r>
              <a:rPr lang="pt-BR" dirty="0" smtClean="0"/>
              <a:t>Módulos do Roteador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01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5" y="1078706"/>
            <a:ext cx="6838950" cy="406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591" y="171285"/>
            <a:ext cx="8686799" cy="645300"/>
          </a:xfrm>
        </p:spPr>
        <p:txBody>
          <a:bodyPr/>
          <a:lstStyle/>
          <a:p>
            <a:r>
              <a:rPr lang="pt-BR" dirty="0" smtClean="0"/>
              <a:t>Interface Gráfica do Roteador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14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728662"/>
            <a:ext cx="7419975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8465" y="101110"/>
            <a:ext cx="7995683" cy="645300"/>
          </a:xfrm>
        </p:spPr>
        <p:txBody>
          <a:bodyPr/>
          <a:lstStyle/>
          <a:p>
            <a:r>
              <a:rPr lang="pt-BR" dirty="0" smtClean="0">
                <a:solidFill>
                  <a:schemeClr val="accent1"/>
                </a:solidFill>
              </a:rPr>
              <a:t>Interface Linha de Comando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Introdução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b="1" dirty="0"/>
              <a:t>Componentes de um Roteador</a:t>
            </a:r>
          </a:p>
          <a:p>
            <a:pPr lvl="0"/>
            <a:r>
              <a:rPr lang="pt-BR" b="1" dirty="0"/>
              <a:t>Serviços de </a:t>
            </a:r>
            <a:r>
              <a:rPr lang="pt-BR" b="1" dirty="0" err="1"/>
              <a:t>WANs</a:t>
            </a:r>
            <a:endParaRPr lang="pt-BR" b="1" dirty="0"/>
          </a:p>
          <a:p>
            <a:pPr lvl="0"/>
            <a:r>
              <a:rPr lang="pt-BR" b="1" dirty="0"/>
              <a:t>LAN com roteador</a:t>
            </a:r>
          </a:p>
          <a:p>
            <a:pPr lvl="0"/>
            <a:r>
              <a:rPr lang="pt-BR" b="1" dirty="0"/>
              <a:t>WAN com roteador </a:t>
            </a:r>
          </a:p>
          <a:p>
            <a:pPr lvl="0"/>
            <a:r>
              <a:rPr lang="pt-BR" b="1" dirty="0"/>
              <a:t>Modos de Interface</a:t>
            </a:r>
          </a:p>
          <a:p>
            <a:pPr lvl="0"/>
            <a:endParaRPr lang="pt-BR" b="1" dirty="0"/>
          </a:p>
          <a:p>
            <a:pPr lvl="0"/>
            <a:endParaRPr lang="pt-BR" b="1" dirty="0" smtClean="0"/>
          </a:p>
          <a:p>
            <a:pPr lvl="0"/>
            <a:endParaRPr lang="pt-BR" b="1" dirty="0" smtClean="0"/>
          </a:p>
          <a:p>
            <a:pPr lvl="0"/>
            <a:endParaRPr lang="pt-BR" b="1" dirty="0" smtClean="0"/>
          </a:p>
          <a:p>
            <a:pPr lvl="0"/>
            <a:endParaRPr lang="pt-BR" b="1" dirty="0"/>
          </a:p>
          <a:p>
            <a:endParaRPr lang="pt-BR" b="1" dirty="0" smtClean="0"/>
          </a:p>
          <a:p>
            <a:endParaRPr lang="pt-BR" b="1" dirty="0"/>
          </a:p>
          <a:p>
            <a:pPr lvl="0"/>
            <a:endParaRPr lang="pt-BR" b="1" dirty="0" smtClean="0"/>
          </a:p>
          <a:p>
            <a:pPr lvl="0"/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89" y="123970"/>
            <a:ext cx="8938260" cy="645300"/>
          </a:xfrm>
        </p:spPr>
        <p:txBody>
          <a:bodyPr/>
          <a:lstStyle/>
          <a:p>
            <a:pPr algn="ctr"/>
            <a:r>
              <a:rPr lang="pt-BR" dirty="0" smtClean="0"/>
              <a:t>Conexão a Porta Console</a:t>
            </a:r>
            <a:endParaRPr lang="pt-BR" dirty="0"/>
          </a:p>
        </p:txBody>
      </p:sp>
      <p:pic>
        <p:nvPicPr>
          <p:cNvPr id="4098" name="Picture 2" descr="Resultado de imagem para conexÃ£o no roteador pela porta cons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529" y="828309"/>
            <a:ext cx="2464833" cy="19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487" y="2770299"/>
            <a:ext cx="5127513" cy="237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584"/>
            <a:ext cx="4506529" cy="30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62" y="0"/>
            <a:ext cx="8713788" cy="833438"/>
          </a:xfrm>
        </p:spPr>
        <p:txBody>
          <a:bodyPr/>
          <a:lstStyle/>
          <a:p>
            <a:pPr eaLnBrk="1" hangingPunct="1"/>
            <a:r>
              <a:rPr lang="pt-BR" altLang="pt-BR" sz="4000" dirty="0" smtClean="0">
                <a:solidFill>
                  <a:schemeClr val="accent1"/>
                </a:solidFill>
              </a:rPr>
              <a:t>Acesso por console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76826" y="850107"/>
            <a:ext cx="4067175" cy="4260056"/>
          </a:xfrm>
        </p:spPr>
        <p:txBody>
          <a:bodyPr/>
          <a:lstStyle/>
          <a:p>
            <a:pPr marL="647700" indent="-647700" eaLnBrk="1" hangingPunct="1">
              <a:lnSpc>
                <a:spcPct val="75000"/>
              </a:lnSpc>
              <a:buClr>
                <a:srgbClr val="009999"/>
              </a:buClr>
              <a:buFont typeface="Wingdings" pitchFamily="2" charset="2"/>
              <a:buChar char="Ø"/>
            </a:pPr>
            <a:r>
              <a:rPr lang="pt-BR" altLang="pt-BR" sz="2100" dirty="0" smtClean="0"/>
              <a:t>Emulador de terminal</a:t>
            </a:r>
            <a:r>
              <a:rPr lang="pt-BR" altLang="pt-BR" sz="1900" dirty="0" smtClean="0"/>
              <a:t>. </a:t>
            </a:r>
          </a:p>
          <a:p>
            <a:pPr marL="647700" indent="-647700" eaLnBrk="1" hangingPunct="1">
              <a:lnSpc>
                <a:spcPct val="75000"/>
              </a:lnSpc>
              <a:buClr>
                <a:srgbClr val="009999"/>
              </a:buClr>
              <a:buFont typeface="Wingdings" pitchFamily="2" charset="2"/>
              <a:buChar char="Ø"/>
            </a:pPr>
            <a:r>
              <a:rPr lang="pt-BR" altLang="pt-BR" sz="2100" dirty="0" smtClean="0"/>
              <a:t>Conecte o cabo </a:t>
            </a:r>
            <a:r>
              <a:rPr lang="pt-BR" altLang="pt-BR" sz="2100" dirty="0" err="1" smtClean="0"/>
              <a:t>rollover</a:t>
            </a:r>
            <a:r>
              <a:rPr lang="pt-BR" altLang="pt-BR" sz="2100" dirty="0" smtClean="0"/>
              <a:t> à porta de console do roteador. </a:t>
            </a:r>
          </a:p>
          <a:p>
            <a:pPr marL="647700" indent="-647700" eaLnBrk="1" hangingPunct="1">
              <a:lnSpc>
                <a:spcPct val="75000"/>
              </a:lnSpc>
              <a:buClr>
                <a:srgbClr val="009999"/>
              </a:buClr>
              <a:buFont typeface="Wingdings" pitchFamily="2" charset="2"/>
              <a:buChar char="Ø"/>
            </a:pPr>
            <a:r>
              <a:rPr lang="pt-BR" altLang="pt-BR" sz="2100" dirty="0" smtClean="0"/>
              <a:t>Conecte a outra ponta do cabo </a:t>
            </a:r>
            <a:r>
              <a:rPr lang="pt-BR" altLang="pt-BR" sz="2100" dirty="0" err="1" smtClean="0"/>
              <a:t>rollover</a:t>
            </a:r>
            <a:r>
              <a:rPr lang="pt-BR" altLang="pt-BR" sz="2100" dirty="0" smtClean="0"/>
              <a:t> ao adaptador RJ-45 / DB-9. </a:t>
            </a:r>
          </a:p>
          <a:p>
            <a:pPr marL="647700" indent="-647700" eaLnBrk="1" hangingPunct="1">
              <a:lnSpc>
                <a:spcPct val="75000"/>
              </a:lnSpc>
              <a:buClr>
                <a:srgbClr val="009999"/>
              </a:buClr>
              <a:buFont typeface="Wingdings" pitchFamily="2" charset="2"/>
              <a:buChar char="Ø"/>
            </a:pPr>
            <a:r>
              <a:rPr lang="pt-BR" altLang="pt-BR" sz="2100" dirty="0" err="1" smtClean="0">
                <a:solidFill>
                  <a:srgbClr val="FF0000"/>
                </a:solidFill>
              </a:rPr>
              <a:t>Putty</a:t>
            </a:r>
            <a:r>
              <a:rPr lang="pt-BR" altLang="pt-BR" sz="2100" dirty="0" smtClean="0">
                <a:solidFill>
                  <a:srgbClr val="FF0000"/>
                </a:solidFill>
              </a:rPr>
              <a:t> </a:t>
            </a:r>
            <a:r>
              <a:rPr lang="pt-BR" altLang="pt-BR" sz="2100" dirty="0" smtClean="0"/>
              <a:t>para sistemas operacionais que não tem o </a:t>
            </a:r>
            <a:r>
              <a:rPr lang="pt-BR" altLang="pt-BR" sz="2100" dirty="0" err="1" smtClean="0"/>
              <a:t>Hyper</a:t>
            </a:r>
            <a:r>
              <a:rPr lang="pt-BR" altLang="pt-BR" sz="2100" dirty="0" smtClean="0"/>
              <a:t> Terminal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773187"/>
            <a:ext cx="429577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0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68004"/>
            <a:ext cx="8642350" cy="3780234"/>
          </a:xfrm>
        </p:spPr>
        <p:txBody>
          <a:bodyPr/>
          <a:lstStyle/>
          <a:p>
            <a:pPr>
              <a:lnSpc>
                <a:spcPct val="85000"/>
              </a:lnSpc>
              <a:buClr>
                <a:srgbClr val="009999"/>
              </a:buClr>
              <a:buFont typeface="Wingdings" pitchFamily="2" charset="2"/>
              <a:buChar char="Ø"/>
            </a:pPr>
            <a:r>
              <a:rPr lang="pt-BR" altLang="pt-BR" sz="2400" dirty="0" smtClean="0"/>
              <a:t>O </a:t>
            </a:r>
            <a:r>
              <a:rPr lang="pt-BR" altLang="pt-BR" sz="2400" dirty="0" smtClean="0">
                <a:solidFill>
                  <a:srgbClr val="FF3300"/>
                </a:solidFill>
              </a:rPr>
              <a:t>modo EXEC de usuário</a:t>
            </a:r>
            <a:r>
              <a:rPr lang="pt-BR" altLang="pt-BR" sz="2400" dirty="0" smtClean="0"/>
              <a:t> permite somente uma quantidade limitada de comandos básicos de monitoramento </a:t>
            </a:r>
          </a:p>
          <a:p>
            <a:pPr>
              <a:lnSpc>
                <a:spcPct val="85000"/>
              </a:lnSpc>
              <a:buClr>
                <a:srgbClr val="009999"/>
              </a:buClr>
              <a:buFont typeface="Wingdings" pitchFamily="2" charset="2"/>
              <a:buChar char="Ø"/>
            </a:pPr>
            <a:r>
              <a:rPr lang="pt-BR" altLang="pt-BR" sz="2400" dirty="0" smtClean="0"/>
              <a:t>O </a:t>
            </a:r>
            <a:r>
              <a:rPr lang="pt-BR" altLang="pt-BR" sz="2400" dirty="0" smtClean="0">
                <a:solidFill>
                  <a:srgbClr val="FF3300"/>
                </a:solidFill>
              </a:rPr>
              <a:t>modo EXEC privilegiado</a:t>
            </a:r>
            <a:r>
              <a:rPr lang="pt-BR" altLang="pt-BR" sz="2400" dirty="0" smtClean="0"/>
              <a:t> permite acesso total ao roteador. Esse modo por segurança é necessário que seja configurado uma senha do usuário antes de acessá-lo (comandos destrutivos podem ser executados à partir deste modo). </a:t>
            </a:r>
          </a:p>
          <a:p>
            <a:pPr>
              <a:lnSpc>
                <a:spcPct val="85000"/>
              </a:lnSpc>
              <a:buClr>
                <a:srgbClr val="009999"/>
              </a:buClr>
              <a:buFont typeface="Wingdings" pitchFamily="2" charset="2"/>
              <a:buChar char="Ø"/>
            </a:pPr>
            <a:endParaRPr lang="pt-BR" altLang="pt-BR" dirty="0" smtClean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71451" y="181120"/>
            <a:ext cx="8903970" cy="645300"/>
          </a:xfrm>
        </p:spPr>
        <p:txBody>
          <a:bodyPr/>
          <a:lstStyle/>
          <a:p>
            <a:pPr algn="ctr"/>
            <a:r>
              <a:rPr lang="pt-BR" dirty="0" smtClean="0"/>
              <a:t>Módulo da Interface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07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451" y="181120"/>
            <a:ext cx="8903970" cy="645300"/>
          </a:xfrm>
        </p:spPr>
        <p:txBody>
          <a:bodyPr/>
          <a:lstStyle/>
          <a:p>
            <a:pPr algn="ctr"/>
            <a:r>
              <a:rPr lang="pt-BR" dirty="0" smtClean="0"/>
              <a:t>Módulo da Interface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0" y="1177260"/>
            <a:ext cx="6362996" cy="356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01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 rot="-5400000">
            <a:off x="1249589" y="653355"/>
            <a:ext cx="1027954" cy="11184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ctrTitle" idx="4294967295"/>
          </p:nvPr>
        </p:nvSpPr>
        <p:spPr>
          <a:xfrm>
            <a:off x="2579543" y="52778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Obrigado!</a:t>
            </a:r>
            <a:endParaRPr sz="4800" b="1" dirty="0"/>
          </a:p>
        </p:txBody>
      </p:sp>
      <p:sp>
        <p:nvSpPr>
          <p:cNvPr id="544" name="Shape 544"/>
          <p:cNvSpPr txBox="1">
            <a:spLocks noGrp="1"/>
          </p:cNvSpPr>
          <p:nvPr>
            <p:ph type="body" idx="4294967295"/>
          </p:nvPr>
        </p:nvSpPr>
        <p:spPr>
          <a:xfrm>
            <a:off x="2579543" y="1212578"/>
            <a:ext cx="5565973" cy="373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 smtClean="0"/>
              <a:t>Onde você pode me encontrar:</a:t>
            </a:r>
            <a:endParaRPr b="1" dirty="0"/>
          </a:p>
          <a:p>
            <a: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b="1" dirty="0" smtClean="0"/>
              <a:t>sandropinto21@gmail.com</a:t>
            </a:r>
            <a:endParaRPr b="1" dirty="0"/>
          </a:p>
        </p:txBody>
      </p:sp>
      <p:sp>
        <p:nvSpPr>
          <p:cNvPr id="545" name="Shape 545"/>
          <p:cNvSpPr/>
          <p:nvPr/>
        </p:nvSpPr>
        <p:spPr>
          <a:xfrm>
            <a:off x="1461094" y="907330"/>
            <a:ext cx="604943" cy="61049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2005969" y="726607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Referências</a:t>
            </a:r>
            <a:endParaRPr b="1" dirty="0"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2005968" y="1371907"/>
            <a:ext cx="5423531" cy="3473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1" dirty="0" smtClean="0"/>
              <a:t>Cisco </a:t>
            </a:r>
            <a:r>
              <a:rPr lang="pt-BR" b="1" dirty="0"/>
              <a:t>- </a:t>
            </a:r>
            <a:r>
              <a:rPr lang="pt-BR" b="1" dirty="0">
                <a:hlinkClick r:id="rId3"/>
              </a:rPr>
              <a:t>https://</a:t>
            </a:r>
            <a:r>
              <a:rPr lang="pt-BR" b="1" dirty="0" smtClean="0">
                <a:hlinkClick r:id="rId3"/>
              </a:rPr>
              <a:t>www.netacad.com/pt-br/courses/packet-tracer - acesso 26/05/2018</a:t>
            </a:r>
            <a:r>
              <a:rPr lang="pt-BR" b="1" dirty="0" smtClean="0"/>
              <a:t>.</a:t>
            </a:r>
          </a:p>
          <a:p>
            <a:pPr marL="0" indent="0">
              <a:buNone/>
            </a:pPr>
            <a:r>
              <a:rPr lang="pt-BR" b="1" dirty="0" err="1" smtClean="0"/>
              <a:t>Odom</a:t>
            </a:r>
            <a:r>
              <a:rPr lang="pt-BR" b="1" dirty="0" smtClean="0"/>
              <a:t>, Wendell. CCENT/CCNA ICND 1 Guia Oficial de Certificação do Exame. Rio de Janeiro – RJ , Alta Books, 2008.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>
            <a:spLocks noGrp="1"/>
          </p:cNvSpPr>
          <p:nvPr>
            <p:ph idx="1"/>
          </p:nvPr>
        </p:nvSpPr>
        <p:spPr>
          <a:xfrm>
            <a:off x="538480" y="838915"/>
            <a:ext cx="8007350" cy="652463"/>
          </a:xfrm>
        </p:spPr>
        <p:txBody>
          <a:bodyPr/>
          <a:lstStyle/>
          <a:p>
            <a:pPr marL="236538" indent="-236538" defTabSz="812800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pt-BR" altLang="pt-BR" sz="2400" dirty="0" smtClean="0">
                <a:solidFill>
                  <a:schemeClr val="bg1"/>
                </a:solidFill>
              </a:rPr>
              <a:t>A palavra Roteador vem de rota, ou seja, buscar um caminho adequado para envio de informações. </a:t>
            </a:r>
            <a:endParaRPr lang="pt-BR" altLang="pt-BR" dirty="0" smtClean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43076" y="135400"/>
            <a:ext cx="4944300" cy="645300"/>
          </a:xfrm>
        </p:spPr>
        <p:txBody>
          <a:bodyPr/>
          <a:lstStyle/>
          <a:p>
            <a:pPr algn="ctr"/>
            <a:r>
              <a:rPr lang="pt-BR" dirty="0" smtClean="0"/>
              <a:t>Roteador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79" y="2343150"/>
            <a:ext cx="4050515" cy="252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2343150"/>
            <a:ext cx="4041458" cy="252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7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460" y="1012031"/>
            <a:ext cx="8454391" cy="2852738"/>
          </a:xfrm>
        </p:spPr>
        <p:txBody>
          <a:bodyPr/>
          <a:lstStyle/>
          <a:p>
            <a:pPr marL="0" indent="0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None/>
              <a:defRPr/>
            </a:pPr>
            <a:r>
              <a:rPr lang="pt-BR" sz="2200" dirty="0" smtClean="0">
                <a:solidFill>
                  <a:schemeClr val="bg1"/>
                </a:solidFill>
              </a:rPr>
              <a:t>Os roteadores são equipamentos como os computadores, porém funcionam de forma especializada, e contêm os seguintes componentes necessários para operar:</a:t>
            </a:r>
          </a:p>
          <a:p>
            <a:pPr marL="800100" lvl="1" indent="-342900" defTabSz="814365">
              <a:spcBef>
                <a:spcPct val="35000"/>
              </a:spcBef>
              <a:buFont typeface="Muli" panose="020B0604020202020204" charset="0"/>
              <a:buChar char="◊"/>
              <a:defRPr/>
            </a:pPr>
            <a:r>
              <a:rPr lang="pt-BR" sz="2000" dirty="0" smtClean="0">
                <a:solidFill>
                  <a:schemeClr val="bg1"/>
                </a:solidFill>
                <a:ea typeface="+mn-ea"/>
                <a:cs typeface="+mn-cs"/>
              </a:rPr>
              <a:t>Unidade central de processamento (CPU);</a:t>
            </a:r>
          </a:p>
          <a:p>
            <a:pPr marL="800100" lvl="1" indent="-342900" defTabSz="814365">
              <a:spcBef>
                <a:spcPct val="35000"/>
              </a:spcBef>
              <a:buFont typeface="Muli" panose="020B0604020202020204" charset="0"/>
              <a:buChar char="◊"/>
              <a:defRPr/>
            </a:pPr>
            <a:r>
              <a:rPr lang="pt-BR" sz="2000" dirty="0" smtClean="0">
                <a:solidFill>
                  <a:schemeClr val="bg1"/>
                </a:solidFill>
                <a:ea typeface="+mn-ea"/>
                <a:cs typeface="+mn-cs"/>
              </a:rPr>
              <a:t>Sistema operacional (OS) - Os roteadores usam IOS;</a:t>
            </a:r>
          </a:p>
          <a:p>
            <a:pPr marL="800100" lvl="1" indent="-342900" defTabSz="814365">
              <a:spcBef>
                <a:spcPct val="35000"/>
              </a:spcBef>
              <a:buFont typeface="Muli" panose="020B0604020202020204" charset="0"/>
              <a:buChar char="◊"/>
              <a:defRPr/>
            </a:pPr>
            <a:r>
              <a:rPr lang="pt-BR" sz="2000" dirty="0" smtClean="0">
                <a:solidFill>
                  <a:schemeClr val="bg1"/>
                </a:solidFill>
                <a:ea typeface="+mn-ea"/>
                <a:cs typeface="+mn-cs"/>
              </a:rPr>
              <a:t>Memória e armazenamento (RAM, ROM, NVRAM, flash, disco rígido)</a:t>
            </a:r>
          </a:p>
          <a:p>
            <a:pPr marL="457200" lvl="1" indent="0" defTabSz="814365">
              <a:spcBef>
                <a:spcPct val="35000"/>
              </a:spcBef>
              <a:buNone/>
              <a:defRPr/>
            </a:pPr>
            <a:endParaRPr lang="pt-BR" sz="2000" dirty="0" smtClean="0">
              <a:solidFill>
                <a:schemeClr val="bg1"/>
              </a:solidFill>
              <a:ea typeface="+mn-ea"/>
              <a:cs typeface="+mn-cs"/>
            </a:endParaRPr>
          </a:p>
          <a:p>
            <a:pPr marL="236555" indent="-236555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  <a:defRPr/>
            </a:pP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06920" y="158260"/>
            <a:ext cx="7205560" cy="645300"/>
          </a:xfrm>
        </p:spPr>
        <p:txBody>
          <a:bodyPr/>
          <a:lstStyle/>
          <a:p>
            <a:r>
              <a:rPr lang="pt-BR" dirty="0" smtClean="0"/>
              <a:t>Estrutura dos Roteadores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9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3"/>
          <p:cNvSpPr>
            <a:spLocks noGrp="1"/>
          </p:cNvSpPr>
          <p:nvPr>
            <p:ph idx="1"/>
          </p:nvPr>
        </p:nvSpPr>
        <p:spPr>
          <a:xfrm>
            <a:off x="641350" y="1056085"/>
            <a:ext cx="7602538" cy="652463"/>
          </a:xfrm>
        </p:spPr>
        <p:txBody>
          <a:bodyPr/>
          <a:lstStyle/>
          <a:p>
            <a:pPr marL="236538" indent="-236538" defTabSz="812800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pt-BR" altLang="pt-BR" sz="2200" dirty="0" smtClean="0">
                <a:solidFill>
                  <a:schemeClr val="bg1"/>
                </a:solidFill>
              </a:rPr>
              <a:t>Os roteadores podem conectar várias redes. </a:t>
            </a:r>
          </a:p>
          <a:p>
            <a:pPr marL="236538" indent="-236538" defTabSz="812800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pt-BR" altLang="pt-BR" sz="2200" dirty="0" smtClean="0">
                <a:solidFill>
                  <a:schemeClr val="bg1"/>
                </a:solidFill>
              </a:rPr>
              <a:t>Os roteadores têm várias interfaces, cada uma em uma rede IP diferente.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450" y="169690"/>
            <a:ext cx="8698230" cy="645300"/>
          </a:xfrm>
        </p:spPr>
        <p:txBody>
          <a:bodyPr/>
          <a:lstStyle/>
          <a:p>
            <a:r>
              <a:rPr lang="pt-BR" dirty="0" smtClean="0"/>
              <a:t>Interconexão de Roteadores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861" y="2250757"/>
            <a:ext cx="4910949" cy="267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8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5630" y="812245"/>
            <a:ext cx="7602538" cy="3268265"/>
          </a:xfrm>
        </p:spPr>
        <p:txBody>
          <a:bodyPr/>
          <a:lstStyle/>
          <a:p>
            <a:pPr marL="236555" indent="-236555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</a:rPr>
              <a:t>Determinar o melhor caminho;</a:t>
            </a:r>
          </a:p>
          <a:p>
            <a:pPr marL="723900" lvl="1" indent="-266700" defTabSz="814365">
              <a:spcBef>
                <a:spcPct val="35000"/>
              </a:spcBef>
              <a:buFont typeface="Arial" pitchFamily="34" charset="0"/>
              <a:buChar char="•"/>
              <a:defRPr/>
            </a:pPr>
            <a:r>
              <a:rPr lang="pt-BR" sz="2000" dirty="0" smtClean="0">
                <a:solidFill>
                  <a:schemeClr val="bg1"/>
                </a:solidFill>
                <a:ea typeface="+mn-ea"/>
                <a:cs typeface="+mn-cs"/>
              </a:rPr>
              <a:t>Usa sua tabela de roteamento para selecionar o melhor caminho; </a:t>
            </a:r>
            <a:endParaRPr lang="pt-BR" sz="2000" dirty="0">
              <a:solidFill>
                <a:schemeClr val="bg1"/>
              </a:solidFill>
              <a:ea typeface="+mn-ea"/>
              <a:cs typeface="+mn-cs"/>
            </a:endParaRPr>
          </a:p>
          <a:p>
            <a:pPr marL="266700" indent="-266700" defTabSz="814365">
              <a:spcBef>
                <a:spcPct val="35000"/>
              </a:spcBef>
              <a:buFont typeface="Arial" pitchFamily="34" charset="0"/>
              <a:buChar char="•"/>
              <a:defRPr/>
            </a:pPr>
            <a:r>
              <a:rPr lang="pt-BR" sz="2000" dirty="0" smtClean="0">
                <a:solidFill>
                  <a:schemeClr val="bg1"/>
                </a:solidFill>
                <a:ea typeface="+mn-ea"/>
                <a:cs typeface="+mn-cs"/>
              </a:rPr>
              <a:t>O que seria o melhor caminho?</a:t>
            </a:r>
          </a:p>
          <a:p>
            <a:pPr marL="723900" lvl="1" indent="-266700" defTabSz="814365">
              <a:spcBef>
                <a:spcPct val="35000"/>
              </a:spcBef>
              <a:buFont typeface="Arial" pitchFamily="34" charset="0"/>
              <a:buChar char="•"/>
              <a:defRPr/>
            </a:pPr>
            <a:r>
              <a:rPr lang="pt-BR" sz="2000" dirty="0" smtClean="0">
                <a:solidFill>
                  <a:schemeClr val="bg1"/>
                </a:solidFill>
                <a:ea typeface="+mn-ea"/>
                <a:cs typeface="+mn-cs"/>
              </a:rPr>
              <a:t>O mais curto ou o que a informação chega mais rápido;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2910" y="135400"/>
            <a:ext cx="8526780" cy="645300"/>
          </a:xfrm>
        </p:spPr>
        <p:txBody>
          <a:bodyPr/>
          <a:lstStyle/>
          <a:p>
            <a:r>
              <a:rPr lang="pt-BR" dirty="0" smtClean="0"/>
              <a:t>Função dos Roteadores</a:t>
            </a:r>
            <a:endParaRPr lang="pt-B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2" y="3268980"/>
            <a:ext cx="2562415" cy="160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0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5630" y="812245"/>
            <a:ext cx="7602538" cy="3268265"/>
          </a:xfrm>
        </p:spPr>
        <p:txBody>
          <a:bodyPr/>
          <a:lstStyle/>
          <a:p>
            <a:pPr marL="236555" indent="-236555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</a:rPr>
              <a:t>Função de enviar pacotes a seu destino</a:t>
            </a:r>
          </a:p>
          <a:p>
            <a:pPr marL="723900" lvl="1" indent="-266700" defTabSz="814365">
              <a:spcBef>
                <a:spcPct val="35000"/>
              </a:spcBef>
              <a:buFont typeface="Arial" pitchFamily="34" charset="0"/>
              <a:buChar char="•"/>
              <a:defRPr/>
            </a:pPr>
            <a:r>
              <a:rPr lang="pt-BR" sz="2000" dirty="0" smtClean="0">
                <a:solidFill>
                  <a:schemeClr val="bg1"/>
                </a:solidFill>
                <a:ea typeface="+mn-ea"/>
                <a:cs typeface="+mn-cs"/>
              </a:rPr>
              <a:t>Encaminha o pacote para a interface indicada na tabela de roteamento.</a:t>
            </a:r>
          </a:p>
          <a:p>
            <a:pPr marL="723900" lvl="1" indent="-266700" defTabSz="814365">
              <a:spcBef>
                <a:spcPct val="35000"/>
              </a:spcBef>
              <a:buFont typeface="Arial" pitchFamily="34" charset="0"/>
              <a:buChar char="•"/>
              <a:defRPr/>
            </a:pPr>
            <a:r>
              <a:rPr lang="pt-BR" sz="2000" dirty="0" smtClean="0">
                <a:solidFill>
                  <a:schemeClr val="bg1"/>
                </a:solidFill>
                <a:ea typeface="+mn-ea"/>
                <a:cs typeface="+mn-cs"/>
              </a:rPr>
              <a:t>Encapsula o pacote e o encaminha para o destino. </a:t>
            </a:r>
          </a:p>
          <a:p>
            <a:pPr marL="236555" indent="-236555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</a:rPr>
              <a:t>Os roteadores usam rotas estáticas ou dinâmicas para aprender sobre redes remotamente e criar suas tabelas de roteamento.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2910" y="135400"/>
            <a:ext cx="8526780" cy="645300"/>
          </a:xfrm>
        </p:spPr>
        <p:txBody>
          <a:bodyPr/>
          <a:lstStyle/>
          <a:p>
            <a:r>
              <a:rPr lang="pt-BR" dirty="0" smtClean="0"/>
              <a:t>Função dos Roteadores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54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4" y="844154"/>
            <a:ext cx="8220075" cy="1429940"/>
          </a:xfrm>
        </p:spPr>
        <p:txBody>
          <a:bodyPr/>
          <a:lstStyle/>
          <a:p>
            <a:pPr algn="ctr" eaLnBrk="1" hangingPunct="1">
              <a:buClr>
                <a:srgbClr val="009999"/>
              </a:buClr>
              <a:buFont typeface="Wingdings" pitchFamily="2" charset="2"/>
              <a:buChar char="Ø"/>
            </a:pPr>
            <a:r>
              <a:rPr lang="pt-BR" altLang="pt-BR" sz="2400" dirty="0" smtClean="0"/>
              <a:t>Os roteadores são os dispositivos que compõem o </a:t>
            </a:r>
            <a:r>
              <a:rPr lang="pt-BR" altLang="pt-BR" sz="2400" dirty="0" err="1" smtClean="0"/>
              <a:t>backbone</a:t>
            </a:r>
            <a:r>
              <a:rPr lang="pt-BR" altLang="pt-BR" sz="2400" dirty="0" smtClean="0"/>
              <a:t> das grandes intranets e da Internet 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8590" y="101110"/>
            <a:ext cx="8903970" cy="645300"/>
          </a:xfrm>
        </p:spPr>
        <p:txBody>
          <a:bodyPr/>
          <a:lstStyle/>
          <a:p>
            <a:r>
              <a:rPr lang="pt-BR" dirty="0" smtClean="0"/>
              <a:t>Determinação do melhor Caminho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6" y="1965960"/>
            <a:ext cx="4876148" cy="302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4550"/>
            <a:ext cx="3947938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2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059657"/>
            <a:ext cx="8228012" cy="3388519"/>
          </a:xfrm>
        </p:spPr>
        <p:txBody>
          <a:bodyPr/>
          <a:lstStyle/>
          <a:p>
            <a:pPr eaLnBrk="1" hangingPunct="1">
              <a:lnSpc>
                <a:spcPct val="93000"/>
              </a:lnSpc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smtClean="0"/>
              <a:t>A </a:t>
            </a:r>
            <a:r>
              <a:rPr lang="en-GB" altLang="pt-BR" sz="2400" dirty="0" err="1" smtClean="0"/>
              <a:t>determinação</a:t>
            </a:r>
            <a:r>
              <a:rPr lang="en-GB" altLang="pt-BR" sz="2400" dirty="0" smtClean="0"/>
              <a:t> do </a:t>
            </a:r>
            <a:r>
              <a:rPr lang="en-GB" altLang="pt-BR" sz="2400" dirty="0" err="1" smtClean="0"/>
              <a:t>caminho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ocorre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na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camada</a:t>
            </a:r>
            <a:r>
              <a:rPr lang="en-GB" altLang="pt-BR" sz="2400" dirty="0" smtClean="0"/>
              <a:t> de </a:t>
            </a:r>
            <a:r>
              <a:rPr lang="en-GB" altLang="pt-BR" sz="2400" dirty="0" err="1" smtClean="0"/>
              <a:t>rede</a:t>
            </a:r>
            <a:r>
              <a:rPr lang="en-GB" altLang="pt-BR" sz="2400" dirty="0" smtClean="0"/>
              <a:t> do </a:t>
            </a:r>
            <a:r>
              <a:rPr lang="en-GB" altLang="pt-BR" sz="2400" dirty="0" err="1" smtClean="0"/>
              <a:t>modelo</a:t>
            </a:r>
            <a:r>
              <a:rPr lang="en-GB" altLang="pt-BR" sz="2400" dirty="0" smtClean="0"/>
              <a:t> OSI;</a:t>
            </a:r>
          </a:p>
          <a:p>
            <a:pPr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smtClean="0"/>
              <a:t>Para a </a:t>
            </a:r>
            <a:r>
              <a:rPr lang="en-GB" altLang="pt-BR" sz="2400" dirty="0" err="1" smtClean="0"/>
              <a:t>determinação</a:t>
            </a:r>
            <a:r>
              <a:rPr lang="en-GB" altLang="pt-BR" sz="2400" dirty="0" smtClean="0"/>
              <a:t> do </a:t>
            </a:r>
            <a:r>
              <a:rPr lang="en-GB" altLang="pt-BR" sz="2400" dirty="0" err="1" smtClean="0"/>
              <a:t>melhor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caminho</a:t>
            </a:r>
            <a:r>
              <a:rPr lang="en-GB" altLang="pt-BR" sz="2400" dirty="0" smtClean="0"/>
              <a:t>, um </a:t>
            </a:r>
            <a:r>
              <a:rPr lang="en-GB" altLang="pt-BR" sz="2400" dirty="0" err="1" smtClean="0"/>
              <a:t>roteador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compara</a:t>
            </a:r>
            <a:r>
              <a:rPr lang="en-GB" altLang="pt-BR" sz="2400" dirty="0" smtClean="0"/>
              <a:t> o </a:t>
            </a:r>
            <a:r>
              <a:rPr lang="en-GB" altLang="pt-BR" sz="2400" dirty="0" err="1" smtClean="0"/>
              <a:t>endereço</a:t>
            </a:r>
            <a:r>
              <a:rPr lang="en-GB" altLang="pt-BR" sz="2400" dirty="0" smtClean="0"/>
              <a:t> de </a:t>
            </a:r>
            <a:r>
              <a:rPr lang="en-GB" altLang="pt-BR" sz="2400" dirty="0" err="1" smtClean="0"/>
              <a:t>destino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às</a:t>
            </a:r>
            <a:r>
              <a:rPr lang="en-GB" altLang="pt-BR" sz="2400" dirty="0" smtClean="0"/>
              <a:t> rotas </a:t>
            </a:r>
            <a:r>
              <a:rPr lang="en-GB" altLang="pt-BR" sz="2400" dirty="0" err="1" smtClean="0"/>
              <a:t>disponíveis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em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sua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tabela</a:t>
            </a:r>
            <a:r>
              <a:rPr lang="en-GB" altLang="pt-BR" sz="2400" dirty="0" smtClean="0"/>
              <a:t> de </a:t>
            </a:r>
            <a:r>
              <a:rPr lang="en-GB" altLang="pt-BR" sz="2400" dirty="0" err="1" smtClean="0"/>
              <a:t>roteamento</a:t>
            </a:r>
            <a:r>
              <a:rPr lang="en-GB" altLang="pt-BR" sz="2400" dirty="0" smtClean="0"/>
              <a:t> e </a:t>
            </a:r>
            <a:r>
              <a:rPr lang="en-GB" altLang="pt-BR" sz="2400" dirty="0" err="1" smtClean="0"/>
              <a:t>selecione</a:t>
            </a:r>
            <a:r>
              <a:rPr lang="en-GB" altLang="pt-BR" sz="2400" dirty="0" smtClean="0"/>
              <a:t> o </a:t>
            </a:r>
            <a:r>
              <a:rPr lang="en-GB" altLang="pt-BR" sz="2400" dirty="0" err="1" smtClean="0"/>
              <a:t>caminho</a:t>
            </a:r>
            <a:r>
              <a:rPr lang="en-GB" altLang="pt-BR" sz="2400" dirty="0"/>
              <a:t> </a:t>
            </a:r>
            <a:r>
              <a:rPr lang="en-GB" altLang="pt-BR" sz="2400" dirty="0" smtClean="0"/>
              <a:t>para </a:t>
            </a:r>
            <a:r>
              <a:rPr lang="en-GB" altLang="pt-BR" sz="2400" dirty="0" err="1" smtClean="0"/>
              <a:t>envio</a:t>
            </a:r>
            <a:r>
              <a:rPr lang="en-GB" altLang="pt-BR" sz="2400" dirty="0" smtClean="0"/>
              <a:t> dos </a:t>
            </a:r>
            <a:r>
              <a:rPr lang="en-GB" altLang="pt-BR" sz="2400" dirty="0" err="1" smtClean="0"/>
              <a:t>pacotes</a:t>
            </a:r>
            <a:r>
              <a:rPr lang="en-GB" altLang="pt-BR" sz="2400" dirty="0" smtClean="0"/>
              <a:t>;</a:t>
            </a:r>
          </a:p>
          <a:p>
            <a:pPr eaLnBrk="1" hangingPunct="1">
              <a:buClr>
                <a:srgbClr val="009999"/>
              </a:buClr>
              <a:buFont typeface="Wingdings" pitchFamily="2" charset="2"/>
              <a:buChar char="Ø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pt-BR" sz="2400" dirty="0" smtClean="0"/>
              <a:t>O </a:t>
            </a:r>
            <a:r>
              <a:rPr lang="en-GB" altLang="pt-BR" sz="2400" dirty="0" err="1" smtClean="0"/>
              <a:t>roteador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usa</a:t>
            </a:r>
            <a:r>
              <a:rPr lang="en-GB" altLang="pt-BR" sz="2400" dirty="0" smtClean="0"/>
              <a:t> a </a:t>
            </a:r>
            <a:r>
              <a:rPr lang="en-GB" altLang="pt-BR" sz="2400" dirty="0" err="1" smtClean="0"/>
              <a:t>determinação</a:t>
            </a:r>
            <a:r>
              <a:rPr lang="en-GB" altLang="pt-BR" sz="2400" dirty="0" smtClean="0"/>
              <a:t> do </a:t>
            </a:r>
            <a:r>
              <a:rPr lang="en-GB" altLang="pt-BR" sz="2400" dirty="0" err="1" smtClean="0"/>
              <a:t>caminho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através</a:t>
            </a:r>
            <a:r>
              <a:rPr lang="en-GB" altLang="pt-BR" sz="2400" dirty="0" smtClean="0"/>
              <a:t> do </a:t>
            </a:r>
            <a:r>
              <a:rPr lang="en-GB" altLang="pt-BR" sz="2400" dirty="0" err="1" smtClean="0"/>
              <a:t>endereço</a:t>
            </a:r>
            <a:r>
              <a:rPr lang="en-GB" altLang="pt-BR" sz="2400" dirty="0" smtClean="0"/>
              <a:t> de IP, para </a:t>
            </a:r>
            <a:r>
              <a:rPr lang="en-GB" altLang="pt-BR" sz="2400" dirty="0" err="1" smtClean="0"/>
              <a:t>decidir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por</a:t>
            </a:r>
            <a:r>
              <a:rPr lang="en-GB" altLang="pt-BR" sz="2400" dirty="0" smtClean="0"/>
              <a:t> que porta um </a:t>
            </a:r>
            <a:r>
              <a:rPr lang="en-GB" altLang="pt-BR" sz="2400" dirty="0" err="1" smtClean="0"/>
              <a:t>pacote</a:t>
            </a:r>
            <a:r>
              <a:rPr lang="en-GB" altLang="pt-BR" sz="2400" dirty="0" smtClean="0"/>
              <a:t> de entrada </a:t>
            </a:r>
            <a:r>
              <a:rPr lang="en-GB" altLang="pt-BR" sz="2400" dirty="0" err="1" smtClean="0"/>
              <a:t>deve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sair</a:t>
            </a:r>
            <a:r>
              <a:rPr lang="en-GB" altLang="pt-BR" sz="2400" dirty="0" smtClean="0"/>
              <a:t> para </a:t>
            </a:r>
            <a:r>
              <a:rPr lang="en-GB" altLang="pt-BR" sz="2400" dirty="0" err="1" smtClean="0"/>
              <a:t>continuar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seu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tráfego</a:t>
            </a:r>
            <a:r>
              <a:rPr lang="en-GB" altLang="pt-BR" sz="2400" dirty="0" smtClean="0"/>
              <a:t> </a:t>
            </a:r>
            <a:r>
              <a:rPr lang="en-GB" altLang="pt-BR" sz="2400" dirty="0" err="1" smtClean="0"/>
              <a:t>até</a:t>
            </a:r>
            <a:r>
              <a:rPr lang="en-GB" altLang="pt-BR" sz="2400" dirty="0" smtClean="0"/>
              <a:t> o </a:t>
            </a:r>
            <a:r>
              <a:rPr lang="en-GB" altLang="pt-BR" sz="2400" dirty="0" err="1" smtClean="0"/>
              <a:t>destino</a:t>
            </a:r>
            <a:endParaRPr lang="en-GB" altLang="pt-BR" sz="2400" dirty="0" smtClean="0"/>
          </a:p>
        </p:txBody>
      </p:sp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148590" y="101110"/>
            <a:ext cx="8903970" cy="645300"/>
          </a:xfrm>
        </p:spPr>
        <p:txBody>
          <a:bodyPr/>
          <a:lstStyle/>
          <a:p>
            <a:r>
              <a:rPr lang="pt-BR" dirty="0" smtClean="0"/>
              <a:t>Determinação do melhor Caminho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79316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666</Words>
  <Application>Microsoft Office PowerPoint</Application>
  <PresentationFormat>Apresentação na tela (16:9)</PresentationFormat>
  <Paragraphs>89</Paragraphs>
  <Slides>25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Wingdings</vt:lpstr>
      <vt:lpstr>Helvetica Neue</vt:lpstr>
      <vt:lpstr>Muli</vt:lpstr>
      <vt:lpstr>Nixie One</vt:lpstr>
      <vt:lpstr>Imogen template</vt:lpstr>
      <vt:lpstr>Fundamentos de Redes de Computadores Prof. Sandro T. Pinto</vt:lpstr>
      <vt:lpstr>Introdução</vt:lpstr>
      <vt:lpstr>Roteador</vt:lpstr>
      <vt:lpstr>Estrutura dos Roteadores</vt:lpstr>
      <vt:lpstr>Interconexão de Roteadores</vt:lpstr>
      <vt:lpstr>Função dos Roteadores</vt:lpstr>
      <vt:lpstr>Função dos Roteadores</vt:lpstr>
      <vt:lpstr>Determinação do melhor Caminho</vt:lpstr>
      <vt:lpstr>Determinação do melhor Caminho</vt:lpstr>
      <vt:lpstr>Propagação de pacotes e comutação em um roteador  </vt:lpstr>
      <vt:lpstr>Roteamento Estático e Dinâmico</vt:lpstr>
      <vt:lpstr>Protocolos de Roteamento</vt:lpstr>
      <vt:lpstr>Roteamento Métricas</vt:lpstr>
      <vt:lpstr>Tabelas de Roteamento</vt:lpstr>
      <vt:lpstr>Interfaces padrão do Roteador</vt:lpstr>
      <vt:lpstr>Tipos de Interfaces</vt:lpstr>
      <vt:lpstr>Módulos do Roteador</vt:lpstr>
      <vt:lpstr>Interface Gráfica do Roteador</vt:lpstr>
      <vt:lpstr>Interface Linha de Comando</vt:lpstr>
      <vt:lpstr>Conexão a Porta Console</vt:lpstr>
      <vt:lpstr>Acesso por console</vt:lpstr>
      <vt:lpstr>Módulo da Interface </vt:lpstr>
      <vt:lpstr>Módulo da Interface</vt:lpstr>
      <vt:lpstr>Obrigado!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Prof.</dc:title>
  <dc:creator>oCanabrava</dc:creator>
  <cp:lastModifiedBy>sandro</cp:lastModifiedBy>
  <cp:revision>136</cp:revision>
  <dcterms:modified xsi:type="dcterms:W3CDTF">2018-06-22T20:48:09Z</dcterms:modified>
</cp:coreProperties>
</file>